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lear Sans Regular Bold" panose="020B0604020202020204" charset="0"/>
      <p:regular r:id="rId17"/>
    </p:embeddedFont>
    <p:embeddedFont>
      <p:font typeface="Gadugi" panose="020B0502040204020203" pitchFamily="34"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35" d="100"/>
          <a:sy n="35" d="100"/>
        </p:scale>
        <p:origin x="8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401264" y="2090242"/>
            <a:ext cx="5482998" cy="5694572"/>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Summary of</a:t>
            </a:r>
          </a:p>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9366623" y="3273759"/>
            <a:ext cx="5664682" cy="34855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dirty="0">
                <a:latin typeface="Gadugi" panose="020B0502040204020203" pitchFamily="34" charset="0"/>
                <a:ea typeface="Gadugi" panose="020B0502040204020203" pitchFamily="34" charset="0"/>
              </a:rPr>
              <a:t>Social Buzz is a fast growing technology unicorn that need to adapt quickly to it's global scale. Accenture has begun a 3 month POC focusing on these tasks:</a:t>
            </a:r>
          </a:p>
          <a:p>
            <a:pPr>
              <a:lnSpc>
                <a:spcPts val="2660"/>
              </a:lnSpc>
            </a:pPr>
            <a:endParaRPr lang="en-US" sz="1900" spc="-19" dirty="0">
              <a:latin typeface="Gadugi" panose="020B0502040204020203" pitchFamily="34" charset="0"/>
              <a:ea typeface="Gadugi" panose="020B0502040204020203" pitchFamily="34" charset="0"/>
            </a:endParaRPr>
          </a:p>
          <a:p>
            <a:pPr marL="410211" lvl="1" indent="-205106">
              <a:lnSpc>
                <a:spcPts val="2660"/>
              </a:lnSpc>
              <a:buFont typeface="Arial"/>
              <a:buChar char="•"/>
            </a:pPr>
            <a:r>
              <a:rPr lang="en-US" sz="1900" spc="-19" dirty="0">
                <a:latin typeface="Gadugi" panose="020B0502040204020203" pitchFamily="34" charset="0"/>
                <a:ea typeface="Gadugi" panose="020B0502040204020203" pitchFamily="34" charset="0"/>
              </a:rPr>
              <a:t>An audit of Social Buzz's big data practice</a:t>
            </a:r>
          </a:p>
          <a:p>
            <a:pPr marL="410211" lvl="1" indent="-205106">
              <a:lnSpc>
                <a:spcPts val="2660"/>
              </a:lnSpc>
              <a:buFont typeface="Arial"/>
              <a:buChar char="•"/>
            </a:pPr>
            <a:r>
              <a:rPr lang="en-US" sz="1900" spc="-19" dirty="0">
                <a:latin typeface="Gadugi" panose="020B0502040204020203" pitchFamily="34" charset="0"/>
                <a:ea typeface="Gadugi" panose="020B0502040204020203" pitchFamily="34" charset="0"/>
              </a:rPr>
              <a:t>Recommendations for a successful IPO</a:t>
            </a:r>
          </a:p>
          <a:p>
            <a:pPr marL="410210" lvl="1" indent="-205105">
              <a:lnSpc>
                <a:spcPts val="2660"/>
              </a:lnSpc>
              <a:buFont typeface="Arial"/>
              <a:buChar char="•"/>
            </a:pPr>
            <a:r>
              <a:rPr lang="en-US" sz="1900" spc="-19" dirty="0">
                <a:latin typeface="Gadugi" panose="020B0502040204020203" pitchFamily="34" charset="0"/>
                <a:ea typeface="Gadugi" panose="020B0502040204020203" pitchFamily="34" charset="0"/>
              </a:rPr>
              <a:t>Analysis to find Social Buzz's top 5 most popular categories of content </a:t>
            </a:r>
          </a:p>
          <a:p>
            <a:endParaRPr lang="en-AU" dirty="0">
              <a:latin typeface="Gadugi" panose="020B0502040204020203" pitchFamily="34" charset="0"/>
              <a:ea typeface="Gadugi"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3" name="TextBox 26">
            <a:extLst>
              <a:ext uri="{FF2B5EF4-FFF2-40B4-BE49-F238E27FC236}">
                <a16:creationId xmlns:a16="http://schemas.microsoft.com/office/drawing/2014/main" id="{00ADAC7B-814A-4ED6-8AB9-8D473ED0DCD5}"/>
              </a:ext>
            </a:extLst>
          </p:cNvPr>
          <p:cNvSpPr txBox="1"/>
          <p:nvPr/>
        </p:nvSpPr>
        <p:spPr>
          <a:xfrm>
            <a:off x="3294570" y="5283387"/>
            <a:ext cx="6175012" cy="2046138"/>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spcBef>
                <a:spcPct val="0"/>
              </a:spcBef>
            </a:pPr>
            <a:r>
              <a:rPr lang="en-US" sz="1900" spc="-19" dirty="0">
                <a:solidFill>
                  <a:srgbClr val="FFFFFF"/>
                </a:solidFill>
                <a:latin typeface="Gadugi" panose="020B0502040204020203" pitchFamily="34" charset="0"/>
                <a:ea typeface="Gadugi" panose="020B0502040204020203" pitchFamily="34" charset="0"/>
              </a:rPr>
              <a:t>A lot of data being generated from the use of the social media and this needs to have proper planning to capitalize on it.</a:t>
            </a:r>
          </a:p>
          <a:p>
            <a:pPr>
              <a:lnSpc>
                <a:spcPts val="2660"/>
              </a:lnSpc>
              <a:spcBef>
                <a:spcPct val="0"/>
              </a:spcBef>
            </a:pPr>
            <a:endParaRPr lang="en-US" sz="1900" u="sng" spc="-19" dirty="0">
              <a:solidFill>
                <a:srgbClr val="FFFFFF"/>
              </a:solidFill>
              <a:latin typeface="Gadugi" panose="020B0502040204020203" pitchFamily="34" charset="0"/>
              <a:ea typeface="Gadugi" panose="020B0502040204020203" pitchFamily="34" charset="0"/>
            </a:endParaRPr>
          </a:p>
          <a:p>
            <a:pPr>
              <a:lnSpc>
                <a:spcPts val="2660"/>
              </a:lnSpc>
              <a:spcBef>
                <a:spcPct val="0"/>
              </a:spcBef>
            </a:pPr>
            <a:r>
              <a:rPr lang="en-US" sz="1900" u="sng" spc="-19" dirty="0">
                <a:solidFill>
                  <a:srgbClr val="FFFFFF"/>
                </a:solidFill>
                <a:latin typeface="Gadugi" panose="020B0502040204020203" pitchFamily="34" charset="0"/>
                <a:ea typeface="Gadugi" panose="020B050204020402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6">
            <a:extLst>
              <a:ext uri="{FF2B5EF4-FFF2-40B4-BE49-F238E27FC236}">
                <a16:creationId xmlns:a16="http://schemas.microsoft.com/office/drawing/2014/main" id="{FC91EAB9-96A1-4064-9846-10A08A7AC0A4}"/>
              </a:ext>
            </a:extLst>
          </p:cNvPr>
          <p:cNvSpPr txBox="1"/>
          <p:nvPr/>
        </p:nvSpPr>
        <p:spPr>
          <a:xfrm>
            <a:off x="4279314" y="1514042"/>
            <a:ext cx="3486092" cy="661078"/>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59"/>
              </a:lnSpc>
            </a:pPr>
            <a:r>
              <a:rPr lang="en-US" sz="1899" spc="-18" dirty="0">
                <a:solidFill>
                  <a:srgbClr val="FFFFFF"/>
                </a:solidFill>
                <a:latin typeface="Gadugi" panose="020B0502040204020203" pitchFamily="34" charset="0"/>
                <a:ea typeface="Gadugi" panose="020B0502040204020203" pitchFamily="34" charset="0"/>
              </a:rPr>
              <a:t>Data collection and Understanding</a:t>
            </a:r>
          </a:p>
        </p:txBody>
      </p:sp>
      <p:sp>
        <p:nvSpPr>
          <p:cNvPr id="40" name="TextBox 36">
            <a:extLst>
              <a:ext uri="{FF2B5EF4-FFF2-40B4-BE49-F238E27FC236}">
                <a16:creationId xmlns:a16="http://schemas.microsoft.com/office/drawing/2014/main" id="{FC91EAB9-96A1-4064-9846-10A08A7AC0A4}"/>
              </a:ext>
            </a:extLst>
          </p:cNvPr>
          <p:cNvSpPr txBox="1"/>
          <p:nvPr/>
        </p:nvSpPr>
        <p:spPr>
          <a:xfrm>
            <a:off x="6376279" y="3112834"/>
            <a:ext cx="3486092" cy="314830"/>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59"/>
              </a:lnSpc>
            </a:pPr>
            <a:r>
              <a:rPr lang="en-US" sz="1899" spc="-18" dirty="0">
                <a:solidFill>
                  <a:srgbClr val="FFFFFF"/>
                </a:solidFill>
                <a:latin typeface="Gadugi" panose="020B0502040204020203" pitchFamily="34" charset="0"/>
                <a:ea typeface="Gadugi" panose="020B0502040204020203" pitchFamily="34" charset="0"/>
              </a:rPr>
              <a:t>Data Cleansing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8119325" y="4863783"/>
            <a:ext cx="3486092" cy="314830"/>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59"/>
              </a:lnSpc>
            </a:pPr>
            <a:r>
              <a:rPr lang="en-US" sz="1899" spc="-18" dirty="0">
                <a:solidFill>
                  <a:srgbClr val="FFFFFF"/>
                </a:solidFill>
                <a:latin typeface="Gadugi" panose="020B0502040204020203" pitchFamily="34" charset="0"/>
                <a:ea typeface="Gadugi" panose="020B0502040204020203" pitchFamily="34" charset="0"/>
              </a:rPr>
              <a:t>Data Modelling</a:t>
            </a:r>
          </a:p>
        </p:txBody>
      </p:sp>
      <p:sp>
        <p:nvSpPr>
          <p:cNvPr id="42" name="TextBox 36">
            <a:extLst>
              <a:ext uri="{FF2B5EF4-FFF2-40B4-BE49-F238E27FC236}">
                <a16:creationId xmlns:a16="http://schemas.microsoft.com/office/drawing/2014/main" id="{FC91EAB9-96A1-4064-9846-10A08A7AC0A4}"/>
              </a:ext>
            </a:extLst>
          </p:cNvPr>
          <p:cNvSpPr txBox="1"/>
          <p:nvPr/>
        </p:nvSpPr>
        <p:spPr>
          <a:xfrm>
            <a:off x="10108223" y="6330492"/>
            <a:ext cx="3486092" cy="314830"/>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59"/>
              </a:lnSpc>
            </a:pPr>
            <a:r>
              <a:rPr lang="en-US" sz="1899" spc="-18" dirty="0">
                <a:solidFill>
                  <a:srgbClr val="FFFFFF"/>
                </a:solidFill>
                <a:latin typeface="Gadugi" panose="020B0502040204020203" pitchFamily="34" charset="0"/>
                <a:ea typeface="Gadugi" panose="020B0502040204020203" pitchFamily="34" charset="0"/>
              </a:rPr>
              <a:t>Data Analysis</a:t>
            </a:r>
          </a:p>
        </p:txBody>
      </p:sp>
      <p:sp>
        <p:nvSpPr>
          <p:cNvPr id="43" name="TextBox 36">
            <a:extLst>
              <a:ext uri="{FF2B5EF4-FFF2-40B4-BE49-F238E27FC236}">
                <a16:creationId xmlns:a16="http://schemas.microsoft.com/office/drawing/2014/main" id="{FC91EAB9-96A1-4064-9846-10A08A7AC0A4}"/>
              </a:ext>
            </a:extLst>
          </p:cNvPr>
          <p:cNvSpPr txBox="1"/>
          <p:nvPr/>
        </p:nvSpPr>
        <p:spPr>
          <a:xfrm>
            <a:off x="11851269" y="8298943"/>
            <a:ext cx="3486092" cy="314830"/>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59"/>
              </a:lnSpc>
            </a:pPr>
            <a:r>
              <a:rPr lang="en-US" sz="1899" spc="-18" dirty="0">
                <a:solidFill>
                  <a:srgbClr val="FFFFFF"/>
                </a:solidFill>
                <a:latin typeface="Gadugi" panose="020B0502040204020203" pitchFamily="34" charset="0"/>
                <a:ea typeface="Gadugi" panose="020B0502040204020203" pitchFamily="34" charset="0"/>
              </a:rPr>
              <a:t>Data visualization and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56233" y="6469918"/>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3">
            <a:extLst>
              <a:ext uri="{FF2B5EF4-FFF2-40B4-BE49-F238E27FC236}">
                <a16:creationId xmlns:a16="http://schemas.microsoft.com/office/drawing/2014/main" id="{BF1757EB-BE6D-456B-AAE1-9199DF89AC44}"/>
              </a:ext>
            </a:extLst>
          </p:cNvPr>
          <p:cNvSpPr txBox="1"/>
          <p:nvPr/>
        </p:nvSpPr>
        <p:spPr>
          <a:xfrm>
            <a:off x="652810" y="2485620"/>
            <a:ext cx="5327132" cy="3770969"/>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80"/>
              </a:lnSpc>
            </a:pPr>
            <a:r>
              <a:rPr lang="en-US" sz="7200" spc="-72" dirty="0">
                <a:latin typeface="Gadugi" panose="020B0502040204020203" pitchFamily="34" charset="0"/>
                <a:ea typeface="Gadugi" panose="020B0502040204020203" pitchFamily="34" charset="0"/>
              </a:rPr>
              <a:t>16</a:t>
            </a:r>
          </a:p>
          <a:p>
            <a:pPr algn="ctr">
              <a:lnSpc>
                <a:spcPts val="10080"/>
              </a:lnSpc>
            </a:pPr>
            <a:r>
              <a:rPr lang="en-US" sz="7200" spc="-72" dirty="0">
                <a:latin typeface="Gadugi" panose="020B0502040204020203" pitchFamily="34" charset="0"/>
                <a:ea typeface="Gadugi" panose="020B0502040204020203" pitchFamily="34" charset="0"/>
              </a:rPr>
              <a:t>Unique Categories</a:t>
            </a:r>
          </a:p>
        </p:txBody>
      </p:sp>
      <p:sp>
        <p:nvSpPr>
          <p:cNvPr id="16" name="TextBox 13">
            <a:extLst>
              <a:ext uri="{FF2B5EF4-FFF2-40B4-BE49-F238E27FC236}">
                <a16:creationId xmlns:a16="http://schemas.microsoft.com/office/drawing/2014/main" id="{04A8B5A4-C2B2-4536-986E-CA7C912199AB}"/>
              </a:ext>
            </a:extLst>
          </p:cNvPr>
          <p:cNvSpPr txBox="1"/>
          <p:nvPr/>
        </p:nvSpPr>
        <p:spPr>
          <a:xfrm>
            <a:off x="6078776" y="2485123"/>
            <a:ext cx="5327132" cy="3770969"/>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80"/>
              </a:lnSpc>
            </a:pPr>
            <a:r>
              <a:rPr lang="en-US" sz="7200" spc="-72" dirty="0">
                <a:latin typeface="Gadugi" panose="020B0502040204020203" pitchFamily="34" charset="0"/>
                <a:ea typeface="Gadugi" panose="020B0502040204020203" pitchFamily="34" charset="0"/>
              </a:rPr>
              <a:t>1897</a:t>
            </a:r>
          </a:p>
          <a:p>
            <a:pPr algn="ctr">
              <a:lnSpc>
                <a:spcPts val="10080"/>
              </a:lnSpc>
            </a:pPr>
            <a:r>
              <a:rPr lang="en-US" sz="7200" spc="-72" dirty="0">
                <a:latin typeface="Gadugi" panose="020B0502040204020203" pitchFamily="34" charset="0"/>
                <a:ea typeface="Gadugi" panose="020B0502040204020203" pitchFamily="34" charset="0"/>
              </a:rPr>
              <a:t>Reactions to</a:t>
            </a:r>
          </a:p>
          <a:p>
            <a:pPr algn="ctr">
              <a:lnSpc>
                <a:spcPts val="10080"/>
              </a:lnSpc>
            </a:pPr>
            <a:r>
              <a:rPr lang="en-US" sz="7200" spc="-72" dirty="0">
                <a:latin typeface="Gadugi" panose="020B0502040204020203" pitchFamily="34" charset="0"/>
                <a:ea typeface="Gadugi" panose="020B0502040204020203" pitchFamily="34" charset="0"/>
              </a:rPr>
              <a:t>Animals</a:t>
            </a:r>
          </a:p>
        </p:txBody>
      </p:sp>
      <p:sp>
        <p:nvSpPr>
          <p:cNvPr id="17" name="TextBox 13">
            <a:extLst>
              <a:ext uri="{FF2B5EF4-FFF2-40B4-BE49-F238E27FC236}">
                <a16:creationId xmlns:a16="http://schemas.microsoft.com/office/drawing/2014/main" id="{BB286EEF-3BA9-40DA-9794-F517378F47A8}"/>
              </a:ext>
            </a:extLst>
          </p:cNvPr>
          <p:cNvSpPr txBox="1"/>
          <p:nvPr/>
        </p:nvSpPr>
        <p:spPr>
          <a:xfrm>
            <a:off x="11963400" y="2485123"/>
            <a:ext cx="5327132" cy="3770969"/>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80"/>
              </a:lnSpc>
            </a:pPr>
            <a:r>
              <a:rPr lang="en-US" sz="7200" spc="-72" dirty="0">
                <a:latin typeface="Gadugi" panose="020B0502040204020203" pitchFamily="34" charset="0"/>
                <a:ea typeface="Gadugi" panose="020B0502040204020203" pitchFamily="34" charset="0"/>
              </a:rPr>
              <a:t>Most reactions </a:t>
            </a:r>
          </a:p>
          <a:p>
            <a:pPr algn="ctr">
              <a:lnSpc>
                <a:spcPts val="10080"/>
              </a:lnSpc>
            </a:pPr>
            <a:r>
              <a:rPr lang="en-US" sz="7200" spc="-72" dirty="0">
                <a:latin typeface="Gadugi" panose="020B0502040204020203" pitchFamily="34" charset="0"/>
                <a:ea typeface="Gadugi" panose="020B0502040204020203" pitchFamily="34" charset="0"/>
              </a:rPr>
              <a:t>In 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1E7C1FC1-FF93-424E-A40E-57EFF0B0196C}"/>
              </a:ext>
            </a:extLst>
          </p:cNvPr>
          <p:cNvPicPr>
            <a:picLocks noChangeAspect="1"/>
          </p:cNvPicPr>
          <p:nvPr/>
        </p:nvPicPr>
        <p:blipFill>
          <a:blip r:embed="rId7"/>
          <a:stretch>
            <a:fillRect/>
          </a:stretch>
        </p:blipFill>
        <p:spPr>
          <a:xfrm>
            <a:off x="4425558" y="2281754"/>
            <a:ext cx="11315066" cy="6862613"/>
          </a:xfrm>
          <a:prstGeom prst="rect">
            <a:avLst/>
          </a:prstGeom>
        </p:spPr>
      </p:pic>
      <p:sp>
        <p:nvSpPr>
          <p:cNvPr id="29" name="TextBox 28">
            <a:extLst>
              <a:ext uri="{FF2B5EF4-FFF2-40B4-BE49-F238E27FC236}">
                <a16:creationId xmlns:a16="http://schemas.microsoft.com/office/drawing/2014/main" id="{0B74F37E-B574-4D33-BC0F-8D1B7C967FFC}"/>
              </a:ext>
            </a:extLst>
          </p:cNvPr>
          <p:cNvSpPr txBox="1"/>
          <p:nvPr/>
        </p:nvSpPr>
        <p:spPr>
          <a:xfrm>
            <a:off x="4254348" y="1514998"/>
            <a:ext cx="5715000" cy="646331"/>
          </a:xfrm>
          <a:prstGeom prst="rect">
            <a:avLst/>
          </a:prstGeom>
          <a:noFill/>
        </p:spPr>
        <p:txBody>
          <a:bodyPr wrap="square" rtlCol="0">
            <a:spAutoFit/>
          </a:bodyPr>
          <a:lstStyle/>
          <a:p>
            <a:r>
              <a:rPr lang="en-US" sz="3600" b="1" dirty="0"/>
              <a:t>TOP 5 Categories</a:t>
            </a:r>
            <a:endParaRPr lang="en-ZA" sz="36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4847178"/>
            <a:ext cx="5677467" cy="2237896"/>
            <a:chOff x="0" y="-13128"/>
            <a:chExt cx="7569956" cy="298386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2278745"/>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Food and healthy eating are popular, Social buzz should consider approaching more  restaurants and fitness companies and bring more attention to the website and there could be an increase in user engagement resulting in smore sales</a:t>
              </a:r>
            </a:p>
          </p:txBody>
        </p:sp>
        <p:sp>
          <p:nvSpPr>
            <p:cNvPr id="25" name="TextBox 16">
              <a:extLst>
                <a:ext uri="{FF2B5EF4-FFF2-40B4-BE49-F238E27FC236}">
                  <a16:creationId xmlns:a16="http://schemas.microsoft.com/office/drawing/2014/main" id="{E1CF9388-A25B-45EF-AAD4-73FE2BA72053}"/>
                </a:ext>
              </a:extLst>
            </p:cNvPr>
            <p:cNvSpPr txBox="1"/>
            <p:nvPr/>
          </p:nvSpPr>
          <p:spPr>
            <a:xfrm>
              <a:off x="0" y="-13128"/>
              <a:ext cx="7569956" cy="466710"/>
            </a:xfrm>
            <a:prstGeom prst="rect">
              <a:avLst/>
            </a:prstGeom>
          </p:spPr>
          <p:txBody>
            <a:bodyPr lIns="0" tIns="0" rIns="0" bIns="0" rtlCol="0" anchor="t">
              <a:spAutoFit/>
            </a:bodyPr>
            <a:lstStyle/>
            <a:p>
              <a:pPr>
                <a:lnSpc>
                  <a:spcPts val="2940"/>
                </a:lnSpc>
              </a:pPr>
              <a:r>
                <a:rPr lang="en-US" sz="2100" spc="-21" dirty="0">
                  <a:solidFill>
                    <a:srgbClr val="000000"/>
                  </a:solidFill>
                  <a:latin typeface="Graphik Regular" panose="020B0503030202060203" pitchFamily="34" charset="0"/>
                </a:rPr>
                <a:t>Conclusion</a:t>
              </a:r>
            </a:p>
          </p:txBody>
        </p:sp>
      </p:grpSp>
      <p:grpSp>
        <p:nvGrpSpPr>
          <p:cNvPr id="26" name="Group 25">
            <a:extLst>
              <a:ext uri="{FF2B5EF4-FFF2-40B4-BE49-F238E27FC236}">
                <a16:creationId xmlns:a16="http://schemas.microsoft.com/office/drawing/2014/main" id="{F1874E57-C775-2B41-8A91-6423DF4C28AF}"/>
              </a:ext>
            </a:extLst>
          </p:cNvPr>
          <p:cNvGrpSpPr/>
          <p:nvPr/>
        </p:nvGrpSpPr>
        <p:grpSpPr>
          <a:xfrm>
            <a:off x="11595688" y="1580430"/>
            <a:ext cx="5677467" cy="1562103"/>
            <a:chOff x="0" y="-47625"/>
            <a:chExt cx="7569956" cy="2082805"/>
          </a:xfrm>
        </p:grpSpPr>
        <p:sp>
          <p:nvSpPr>
            <p:cNvPr id="27" name="TextBox 12">
              <a:extLst>
                <a:ext uri="{FF2B5EF4-FFF2-40B4-BE49-F238E27FC236}">
                  <a16:creationId xmlns:a16="http://schemas.microsoft.com/office/drawing/2014/main" id="{B930539D-B309-DF4F-BB41-4D61D91F7FC2}"/>
                </a:ext>
              </a:extLst>
            </p:cNvPr>
            <p:cNvSpPr txBox="1"/>
            <p:nvPr/>
          </p:nvSpPr>
          <p:spPr>
            <a:xfrm>
              <a:off x="0" y="691990"/>
              <a:ext cx="7569956" cy="1343190"/>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dirty="0">
                  <a:latin typeface="Gadugi" panose="020B0502040204020203" pitchFamily="34" charset="0"/>
                  <a:ea typeface="Gadugi" panose="020B0502040204020203" pitchFamily="34" charset="0"/>
                </a:rPr>
                <a:t>Animals and science are the two most popular categories of content, showing that people enjoy nature and try to understand it.</a:t>
              </a:r>
            </a:p>
          </p:txBody>
        </p:sp>
        <p:sp>
          <p:nvSpPr>
            <p:cNvPr id="28" name="TextBox 13">
              <a:extLst>
                <a:ext uri="{FF2B5EF4-FFF2-40B4-BE49-F238E27FC236}">
                  <a16:creationId xmlns:a16="http://schemas.microsoft.com/office/drawing/2014/main" id="{EA775DEA-C6AD-DC4F-AE61-910FBC29EA06}"/>
                </a:ext>
              </a:extLst>
            </p:cNvPr>
            <p:cNvSpPr txBox="1"/>
            <p:nvPr/>
          </p:nvSpPr>
          <p:spPr>
            <a:xfrm>
              <a:off x="0" y="-47625"/>
              <a:ext cx="7569956" cy="453201"/>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940"/>
                </a:lnSpc>
              </a:pPr>
              <a:r>
                <a:rPr lang="en-US" sz="2100" spc="-21">
                  <a:latin typeface="Gadugi" panose="020B0502040204020203" pitchFamily="34" charset="0"/>
                  <a:ea typeface="Gadugi" panose="020B0502040204020203" pitchFamily="34" charset="0"/>
                </a:rPr>
                <a:t>ANALYSIS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237</Words>
  <Application>Microsoft Office PowerPoint</Application>
  <PresentationFormat>Custom</PresentationFormat>
  <Paragraphs>67</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Graphik Regular</vt:lpstr>
      <vt:lpstr>Arial</vt:lpstr>
      <vt:lpstr>Calibri</vt:lpstr>
      <vt:lpstr>Clear Sans Regular Bold</vt:lpstr>
      <vt:lpstr>Gadugi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sinamandla mabaso</cp:lastModifiedBy>
  <cp:revision>13</cp:revision>
  <dcterms:created xsi:type="dcterms:W3CDTF">2006-08-16T00:00:00Z</dcterms:created>
  <dcterms:modified xsi:type="dcterms:W3CDTF">2023-10-11T15:00:49Z</dcterms:modified>
  <dc:identifier>DAEhDyfaYKE</dc:identifier>
</cp:coreProperties>
</file>